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5"/>
  </p:notesMasterIdLst>
  <p:sldIdLst>
    <p:sldId id="268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7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63" r:id="rId33"/>
    <p:sldId id="267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39CA54-0075-4E42-9E8D-48C20FE1680A}">
  <a:tblStyle styleId="{0F39CA54-0075-4E42-9E8D-48C20FE1680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0DEE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9EFF7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9B7C7C-2628-48D5-BCD6-D8D41F1E09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08570A9-2668-ED2D-D640-B88AD799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4109455-A186-E422-E596-7F6918E3E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4AC07E3F-3614-2B2E-9B1A-4F0BFE90D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64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3D85F2F-5954-F554-E979-9BC154D7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2822A3C-BFD1-0C31-21E0-458D79B48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7259ACF-C02F-3B7F-8F59-046A37220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7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34A5AB5-D5E1-CAB9-8698-45B9A928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0C777E1D-C962-02C4-E13F-110B09BFB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50E699C-4722-AC09-938B-536B77F76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91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805403-1AE9-9BB6-1F0B-55F52309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0471D46-8B49-35BC-D7BA-9955F16CB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3F805AA-FC74-E774-613A-D501A1F29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AFC6140-E595-B3E6-346D-3D6C6E571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DA419F1A-E84F-5FF3-B04F-B3816E1CF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B76387A-CAD9-39D9-C071-844E0665A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53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0803576-62ED-2660-3203-81AAB4D5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3BA00317-525A-BF35-E698-768F9BA4C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4A7145B-D8BF-0D85-1BD6-C2BF32DDA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F53D6E3-4F6D-8BB6-5F93-EB8C6447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085987C-D5E1-8226-7C93-A15B4ED6B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D84312BE-2272-3ACA-F6C8-9969EB3EF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107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8CCC9D8-45D1-E63F-F66E-B82D7528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FDB1ED0-C436-2D51-B6CE-EF7988E87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9A43A1C-2E0F-356C-85B0-F0232E50B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5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" name="Google Shape;39;p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6FFD4EB-2922-FD83-5C4C-A3B03F8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CBAE04AE-4B41-9214-516B-6ECAA9101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39E6822-45B6-E0AF-93A5-A7DB77D1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9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67C8DA-D5BB-1F1E-0FA8-4E931F5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072D1D3-FF4F-935F-D12B-CB2E46AA0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E615E42-D897-7C81-A430-8F5671B43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3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 layout with centered title and subtitle placeholder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7821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icture 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/>
        </p:nvSpPr>
        <p:spPr>
          <a:xfrm>
            <a:off x="870858" y="-457"/>
            <a:ext cx="10515600" cy="156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76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MCA Final Year Project (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II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lang="en-US" dirty="0"/>
          </a:p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3C82EA"/>
              </a:buClr>
              <a:buSzPts val="2800"/>
              <a:buFont typeface="Times New Roman"/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</a:t>
            </a:r>
            <a:r>
              <a:rPr lang="en-IN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E-SAHAKARA (Initialization and configuration, General Ledger &amp; Financial Statements)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889906" y="1384075"/>
            <a:ext cx="10515600" cy="4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6325" rIns="90000" bIns="45000" anchor="t" anchorCtr="0">
            <a:noAutofit/>
          </a:bodyPr>
          <a:lstStyle/>
          <a:p>
            <a:pPr marL="363537" marR="0" lvl="0" indent="-363537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A7108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A71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 the Presidency University, Bengaluru in partial fulfillment  for the award of the degree of  Master of Computer Applications(MCA)</a:t>
            </a:r>
            <a:endParaRPr dirty="0"/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n-US" sz="1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Number : MCA_PR218</a:t>
            </a:r>
            <a:endParaRPr dirty="0"/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</a:t>
            </a: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supervision of </a:t>
            </a:r>
            <a:endParaRPr sz="1400" b="1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000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S. Shakthi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 of  SCSE</a:t>
            </a:r>
            <a:r>
              <a:rPr lang="en-US" sz="12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200" b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Presidency University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, Bengaluru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30" name="Google Shape;30;p4"/>
          <p:cNvGraphicFramePr/>
          <p:nvPr/>
        </p:nvGraphicFramePr>
        <p:xfrm>
          <a:off x="3435350" y="2511880"/>
          <a:ext cx="5321300" cy="7517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2400" b="1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Number</a:t>
                      </a:r>
                      <a:endParaRPr sz="2400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Shubhan G C</a:t>
                      </a:r>
                      <a:endParaRPr sz="23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6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20232MCA0194</a:t>
                      </a:r>
                      <a:endParaRPr sz="21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5184D-5504-3582-8624-A53A161D8C8A}"/>
              </a:ext>
            </a:extLst>
          </p:cNvPr>
          <p:cNvSpPr txBox="1"/>
          <p:nvPr/>
        </p:nvSpPr>
        <p:spPr>
          <a:xfrm>
            <a:off x="2852057" y="4363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Registration Form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C00AE-02D2-AA35-D493-D5F1BAF1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90" y="1050335"/>
            <a:ext cx="9226819" cy="40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CE6B8-3333-F6D6-3DB5-CA4DDD0D6C65}"/>
              </a:ext>
            </a:extLst>
          </p:cNvPr>
          <p:cNvSpPr txBox="1"/>
          <p:nvPr/>
        </p:nvSpPr>
        <p:spPr>
          <a:xfrm>
            <a:off x="4093030" y="30353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75B5E-A256-75BF-1143-2C5EA825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852453"/>
            <a:ext cx="9610335" cy="45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256314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 Account opening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69B97-7A3A-1334-5499-A5924D7C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803823"/>
            <a:ext cx="10043886" cy="47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572000" y="259992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Suspense Account opening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40EF4-6B6D-497F-1621-8B74F74D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718651"/>
            <a:ext cx="10493829" cy="4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3744690" y="2708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875777"/>
            <a:ext cx="10537371" cy="49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604658" y="23554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Booking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4BF26-004E-5C44-CBB8-F96E310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793404"/>
            <a:ext cx="10450286" cy="48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80114" y="409415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1044946"/>
            <a:ext cx="10208985" cy="47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6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19168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Category List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68C46-0A38-A4A4-9FF8-691CB8DA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673638"/>
            <a:ext cx="10424886" cy="48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3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AE28A8C-9078-EFEB-66B9-31AE0E50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EE6E7-F336-7180-3519-331391CA4CCD}"/>
              </a:ext>
            </a:extLst>
          </p:cNvPr>
          <p:cNvSpPr txBox="1"/>
          <p:nvPr/>
        </p:nvSpPr>
        <p:spPr>
          <a:xfrm>
            <a:off x="3561897" y="16202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Transactions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8AD89-B693-B8A7-0C0F-2B1273ED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74" y="660491"/>
            <a:ext cx="2938780" cy="449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9B1B-4BD6-B6F9-2919-F6D3E89C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16" y="784316"/>
            <a:ext cx="248031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365171" y="3470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User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2A08E-851F-056A-C688-CE0D2BCF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28" y="958713"/>
            <a:ext cx="4627999" cy="4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sz="2640" b="1">
                <a:latin typeface="Cambria"/>
                <a:ea typeface="Cambria"/>
                <a:cs typeface="Cambria"/>
                <a:sym typeface="Cambria"/>
              </a:rPr>
              <a:t>Content</a:t>
            </a:r>
            <a:endParaRPr b="1"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Abstract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Literature Survey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Tools and Technologies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Screenshots</a:t>
            </a:r>
            <a:endParaRPr dirty="0"/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GitHub link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171042" y="29264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5E72B-3DBF-1A75-69AF-380666B5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09" y="967116"/>
            <a:ext cx="7904781" cy="36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67441C8-60BF-4A6E-9B14-CC34E744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5F0E9-88AD-9247-5FC7-A59F751AE360}"/>
              </a:ext>
            </a:extLst>
          </p:cNvPr>
          <p:cNvSpPr txBox="1"/>
          <p:nvPr/>
        </p:nvSpPr>
        <p:spPr>
          <a:xfrm>
            <a:off x="4171043" y="23822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Vouchers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10057-8B5D-DF0E-C1A1-1EB77C7B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4" y="932995"/>
            <a:ext cx="9411352" cy="4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3D51AC4-05C9-A7DC-7306-91BEABA5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854C6-E2B9-4F59-24A3-DE20CB7C04D7}"/>
              </a:ext>
            </a:extLst>
          </p:cNvPr>
          <p:cNvSpPr txBox="1"/>
          <p:nvPr/>
        </p:nvSpPr>
        <p:spPr>
          <a:xfrm>
            <a:off x="4171043" y="169216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logs of user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B6165-57EA-8A58-A68A-93BEF44C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1" y="702223"/>
            <a:ext cx="10001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71043" y="16328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 Ledgers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11E23-DB20-D7EB-B128-485D89FA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52" y="730437"/>
            <a:ext cx="9983696" cy="51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171043" y="172907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New Ledger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9A7C6-9B24-7913-9AAE-3DD3C20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00" y="739503"/>
            <a:ext cx="5397399" cy="47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9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25432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Ledger View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44A55-BECB-CAF8-6523-147DE476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9" y="725391"/>
            <a:ext cx="9169082" cy="47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084C419-DBE6-6BA8-DD06-7B96F990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92033-E8DC-C8AE-8737-D80CD953E4CE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(Day wise)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420F6-A0E8-5200-2B58-A4745C16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42" y="605224"/>
            <a:ext cx="9741716" cy="5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57C13AD-4394-A6CF-7E66-2ADE42E6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2652F-BC45-08EF-37A1-3BC2EC86C57B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(Month wise)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6558E-3557-70F7-3947-71884623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94" y="855662"/>
            <a:ext cx="9557212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40FC5D3-2458-08D1-7157-7E2A58D5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C5D75-01BC-A571-B9A8-354F06E31651}"/>
              </a:ext>
            </a:extLst>
          </p:cNvPr>
          <p:cNvSpPr txBox="1"/>
          <p:nvPr/>
        </p:nvSpPr>
        <p:spPr>
          <a:xfrm>
            <a:off x="4171043" y="139798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(Receipt)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670FB-FDF9-DE77-7E04-4840B05F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28" y="680311"/>
            <a:ext cx="9491544" cy="4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20EFD94-B035-E91F-F397-139CD508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8C42-F1B0-911F-F5D6-59F31A3D8F13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(Payment)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B382F-6AC3-3CE9-7521-A6109332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7" y="890360"/>
            <a:ext cx="9386645" cy="45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918D-789A-F4DA-C7D3-1CD6BBF35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114" y="116568"/>
            <a:ext cx="8893629" cy="1470025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5988B1-9AEC-866F-BD4C-9F8BD1011A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4028" y="1536174"/>
            <a:ext cx="110272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Setup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Digital system setup and access control help improve security and reduce errors.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Finances Easily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Automated financial tracking and reporting make accounting more accurate and efficient.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Problems in Current Systems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Many cooperative financial systems lack real-time tracking and customization, causing delays.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Better 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combined system can improve security, transparency, and efficiency in financial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Using AI and cloud-based solutions can further enhance cooperative financial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20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E1CE18C-B555-FFAB-4C06-DA8551DE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4AD9-C9BB-2C27-2234-BF0EAE5B8CDC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(Total)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90B3E-5341-DEA8-00AE-7E04653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9" y="1055915"/>
            <a:ext cx="9751702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2E19927-848D-64C7-800B-8B7A5DCC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760EB-E0F7-4374-4E20-79A65E01AD2A}"/>
              </a:ext>
            </a:extLst>
          </p:cNvPr>
          <p:cNvSpPr txBox="1"/>
          <p:nvPr/>
        </p:nvSpPr>
        <p:spPr>
          <a:xfrm>
            <a:off x="4171042" y="25954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Balance Sheet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626B4-EC8A-BD36-D608-F4303206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8" y="962819"/>
            <a:ext cx="9828562" cy="45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7">
            <a:extLst>
              <a:ext uri="{FF2B5EF4-FFF2-40B4-BE49-F238E27FC236}">
                <a16:creationId xmlns:a16="http://schemas.microsoft.com/office/drawing/2014/main" id="{E3DE5787-2074-208B-3E9B-309379354054}"/>
              </a:ext>
            </a:extLst>
          </p:cNvPr>
          <p:cNvSpPr txBox="1">
            <a:spLocks/>
          </p:cNvSpPr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GitHub Repository:</a:t>
            </a: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ctr">
              <a:spcBef>
                <a:spcPts val="0"/>
              </a:spcBef>
              <a:buSzPct val="100000"/>
              <a:buFont typeface="Arial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https://github.com/Shubhangc6/E-Sahakara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E0C14-85CC-AD7D-8C7C-34AF0F53E714}"/>
              </a:ext>
            </a:extLst>
          </p:cNvPr>
          <p:cNvSpPr txBox="1">
            <a:spLocks/>
          </p:cNvSpPr>
          <p:nvPr/>
        </p:nvSpPr>
        <p:spPr>
          <a:xfrm>
            <a:off x="762000" y="339952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lnSpc>
                <a:spcPct val="200000"/>
              </a:lnSpc>
            </a:pP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4080137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10" y="1441315"/>
            <a:ext cx="3893306" cy="393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44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5EF72-CA4E-5793-E1A1-E9390CC35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119" y="1286749"/>
            <a:ext cx="10149367" cy="330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9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Standardized Setup - </a:t>
            </a:r>
            <a:r>
              <a:rPr lang="en-US" altLang="en-US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societies struggle with inconsistent system configurations, leading to operational inefficiencies and compliance issues. 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Issues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automated validation mechanisms results in inaccurate member and financial records, impacting decision-making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Inaccurate Financial Tracking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Manual bookkeeping leads to errors in transaction records, affecting financial integrity and decision-making.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Audit and Reporting Challenges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structured audit trails makes financial verification and reporting cumbersome, increasing the risk of discrepancies.</a:t>
            </a:r>
            <a:endParaRPr lang="en-US" altLang="en-US" sz="1900" dirty="0">
              <a:solidFill>
                <a:schemeClr val="dk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36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Literature Survey</a:t>
            </a:r>
            <a:endParaRPr sz="6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863AF3-2A3C-2DE2-490A-75CB53799EBF}"/>
              </a:ext>
            </a:extLst>
          </p:cNvPr>
          <p:cNvGraphicFramePr>
            <a:graphicFrameLocks noGrp="1"/>
          </p:cNvGraphicFramePr>
          <p:nvPr/>
        </p:nvGraphicFramePr>
        <p:xfrm>
          <a:off x="391886" y="914396"/>
          <a:ext cx="11272701" cy="40958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467183240"/>
                    </a:ext>
                  </a:extLst>
                </a:gridCol>
                <a:gridCol w="2489718">
                  <a:extLst>
                    <a:ext uri="{9D8B030D-6E8A-4147-A177-3AD203B41FA5}">
                      <a16:colId xmlns:a16="http://schemas.microsoft.com/office/drawing/2014/main" val="1136414382"/>
                    </a:ext>
                  </a:extLst>
                </a:gridCol>
                <a:gridCol w="612710">
                  <a:extLst>
                    <a:ext uri="{9D8B030D-6E8A-4147-A177-3AD203B41FA5}">
                      <a16:colId xmlns:a16="http://schemas.microsoft.com/office/drawing/2014/main" val="178467463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07624189"/>
                    </a:ext>
                  </a:extLst>
                </a:gridCol>
                <a:gridCol w="1929882">
                  <a:extLst>
                    <a:ext uri="{9D8B030D-6E8A-4147-A177-3AD203B41FA5}">
                      <a16:colId xmlns:a16="http://schemas.microsoft.com/office/drawing/2014/main" val="1728340999"/>
                    </a:ext>
                  </a:extLst>
                </a:gridCol>
                <a:gridCol w="1690007">
                  <a:extLst>
                    <a:ext uri="{9D8B030D-6E8A-4147-A177-3AD203B41FA5}">
                      <a16:colId xmlns:a16="http://schemas.microsoft.com/office/drawing/2014/main" val="1679286865"/>
                    </a:ext>
                  </a:extLst>
                </a:gridCol>
                <a:gridCol w="1529054">
                  <a:extLst>
                    <a:ext uri="{9D8B030D-6E8A-4147-A177-3AD203B41FA5}">
                      <a16:colId xmlns:a16="http://schemas.microsoft.com/office/drawing/2014/main" val="1690051004"/>
                    </a:ext>
                  </a:extLst>
                </a:gridCol>
              </a:tblGrid>
              <a:tr h="621092">
                <a:tc>
                  <a:txBody>
                    <a:bodyPr/>
                    <a:lstStyle/>
                    <a:p>
                      <a:r>
                        <a:rPr lang="en-US" dirty="0" err="1"/>
                        <a:t>Sl</a:t>
                      </a:r>
                      <a:r>
                        <a:rPr lang="en-US" dirty="0"/>
                        <a:t>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Methodology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Challenges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819224"/>
                  </a:ext>
                </a:extLst>
              </a:tr>
              <a:tr h="68884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Initialization and Role-Based Access Control in Financial Platforms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system setup, role-based access control (RBAC) 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vulnerabilities in manual configuration, lack of user access restrictions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Enhances security, reduces manual errors, ensures compliance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Implementation complexity for non-technical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21666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Automated Financial Management and General Ledger Systems in Cooperative Societies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 tracking, reconciliation, and compliance-integrated reporting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 in integrating automation with legacy 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Improves accuracy, efficiency, and decision-making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initial cost of implementation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575373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Gaps in Financial Customization for Cooperatives: A Study on Existing Solutions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Comparative analysis of existing financial software and customization needs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Lack of tailored solutions for cooperative accounting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Highlights the need for an integrated and customizable financial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real-world case studies on cooperative-specific financial models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86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747700" y="-17453"/>
            <a:ext cx="10696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1575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lang="en-US" sz="3000" b="1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Tools And Technologies </a:t>
            </a:r>
            <a:endParaRPr sz="2000" b="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27F950-C7A3-6622-734E-3B0530CDFC4E}"/>
              </a:ext>
            </a:extLst>
          </p:cNvPr>
          <p:cNvSpPr txBox="1">
            <a:spLocks/>
          </p:cNvSpPr>
          <p:nvPr/>
        </p:nvSpPr>
        <p:spPr>
          <a:xfrm>
            <a:off x="1013637" y="1663995"/>
            <a:ext cx="10164726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Development Tools: Visual Studio, Android Studio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Programming Languages: HTML,CSS, PHP,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Frameworks/Libraries: React, Bootstrap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Database: MySQL, MongoDB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Additional Tools: APIs, Cloud Services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3">
            <a:extLst>
              <a:ext uri="{FF2B5EF4-FFF2-40B4-BE49-F238E27FC236}">
                <a16:creationId xmlns:a16="http://schemas.microsoft.com/office/drawing/2014/main" id="{7A869106-BEDE-77B3-6FB3-1D735AE57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dirty="0">
                <a:latin typeface="+mj-lt"/>
              </a:rPr>
              <a:t>Screenshots</a:t>
            </a: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1471-225C-7DC7-C6F9-8B36F9FE1039}"/>
              </a:ext>
            </a:extLst>
          </p:cNvPr>
          <p:cNvSpPr txBox="1"/>
          <p:nvPr/>
        </p:nvSpPr>
        <p:spPr>
          <a:xfrm>
            <a:off x="5007428" y="76213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88E4-FEA8-3C90-FECF-3A8092B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55" y="1249640"/>
            <a:ext cx="9452429" cy="4392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221FD-FA98-94E9-193E-40223C81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1" y="888703"/>
            <a:ext cx="10281557" cy="477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8F809-BDF4-2A7D-A15D-C3DE24B6CA7E}"/>
              </a:ext>
            </a:extLst>
          </p:cNvPr>
          <p:cNvSpPr txBox="1"/>
          <p:nvPr/>
        </p:nvSpPr>
        <p:spPr>
          <a:xfrm>
            <a:off x="4288969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7FFB4FD-4483-EC8C-BB20-277660CA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A1FDB-CAB0-0B37-1075-45432685A1CC}"/>
              </a:ext>
            </a:extLst>
          </p:cNvPr>
          <p:cNvSpPr txBox="1"/>
          <p:nvPr/>
        </p:nvSpPr>
        <p:spPr>
          <a:xfrm>
            <a:off x="3831772" y="281764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E717-5F2C-4E1E-84E1-DBA30B6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05" y="869144"/>
            <a:ext cx="9315209" cy="44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552</Words>
  <Application>Microsoft Office PowerPoint</Application>
  <PresentationFormat>Widescreen</PresentationFormat>
  <Paragraphs>110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Content</vt:lpstr>
      <vt:lpstr>Abstract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Shubhan G C</dc:creator>
  <cp:lastModifiedBy>Shubhan G C</cp:lastModifiedBy>
  <cp:revision>9</cp:revision>
  <dcterms:modified xsi:type="dcterms:W3CDTF">2025-05-09T05:00:42Z</dcterms:modified>
</cp:coreProperties>
</file>